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89838" cy="9966325"/>
  <p:notesSz cx="6858000" cy="9144000"/>
  <p:defaultTextStyle>
    <a:defPPr>
      <a:defRPr lang="en-US"/>
    </a:defPPr>
    <a:lvl1pPr marL="0" algn="l" defTabSz="100318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1594" algn="l" defTabSz="100318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3188" algn="l" defTabSz="100318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4782" algn="l" defTabSz="100318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06376" algn="l" defTabSz="100318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07971" algn="l" defTabSz="100318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09565" algn="l" defTabSz="100318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11159" algn="l" defTabSz="100318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12753" algn="l" defTabSz="100318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96" y="-106"/>
      </p:cViewPr>
      <p:guideLst>
        <p:guide orient="horz" pos="3139"/>
        <p:guide pos="239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E5164-8E93-426D-A41D-0DAD32587763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4075" y="685800"/>
            <a:ext cx="2609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5103A-2771-48E8-ACB7-F80534FB1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0318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1594" algn="l" defTabSz="100318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3188" algn="l" defTabSz="100318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04782" algn="l" defTabSz="100318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06376" algn="l" defTabSz="100318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07971" algn="l" defTabSz="100318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09565" algn="l" defTabSz="100318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11159" algn="l" defTabSz="100318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12753" algn="l" defTabSz="100318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238" y="3096022"/>
            <a:ext cx="6451362" cy="2136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476" y="5647584"/>
            <a:ext cx="5312887" cy="25469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1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3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7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9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11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1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02632" y="399117"/>
            <a:ext cx="1707714" cy="850367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9492" y="399117"/>
            <a:ext cx="4996643" cy="85036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545" y="6404287"/>
            <a:ext cx="6451362" cy="197942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545" y="4224155"/>
            <a:ext cx="6451362" cy="218013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159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3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47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063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0797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095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1115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127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92" y="2325478"/>
            <a:ext cx="3352178" cy="65773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8168" y="2325478"/>
            <a:ext cx="3352178" cy="65773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92" y="2230888"/>
            <a:ext cx="3353497" cy="92972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1594" indent="0">
              <a:buNone/>
              <a:defRPr sz="2200" b="1"/>
            </a:lvl2pPr>
            <a:lvl3pPr marL="1003188" indent="0">
              <a:buNone/>
              <a:defRPr sz="2000" b="1"/>
            </a:lvl3pPr>
            <a:lvl4pPr marL="1504782" indent="0">
              <a:buNone/>
              <a:defRPr sz="1800" b="1"/>
            </a:lvl4pPr>
            <a:lvl5pPr marL="2006376" indent="0">
              <a:buNone/>
              <a:defRPr sz="1800" b="1"/>
            </a:lvl5pPr>
            <a:lvl6pPr marL="2507971" indent="0">
              <a:buNone/>
              <a:defRPr sz="1800" b="1"/>
            </a:lvl6pPr>
            <a:lvl7pPr marL="3009565" indent="0">
              <a:buNone/>
              <a:defRPr sz="1800" b="1"/>
            </a:lvl7pPr>
            <a:lvl8pPr marL="3511159" indent="0">
              <a:buNone/>
              <a:defRPr sz="1800" b="1"/>
            </a:lvl8pPr>
            <a:lvl9pPr marL="401275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492" y="3160616"/>
            <a:ext cx="3353497" cy="574217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5533" y="2230888"/>
            <a:ext cx="3354814" cy="92972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1594" indent="0">
              <a:buNone/>
              <a:defRPr sz="2200" b="1"/>
            </a:lvl2pPr>
            <a:lvl3pPr marL="1003188" indent="0">
              <a:buNone/>
              <a:defRPr sz="2000" b="1"/>
            </a:lvl3pPr>
            <a:lvl4pPr marL="1504782" indent="0">
              <a:buNone/>
              <a:defRPr sz="1800" b="1"/>
            </a:lvl4pPr>
            <a:lvl5pPr marL="2006376" indent="0">
              <a:buNone/>
              <a:defRPr sz="1800" b="1"/>
            </a:lvl5pPr>
            <a:lvl6pPr marL="2507971" indent="0">
              <a:buNone/>
              <a:defRPr sz="1800" b="1"/>
            </a:lvl6pPr>
            <a:lvl7pPr marL="3009565" indent="0">
              <a:buNone/>
              <a:defRPr sz="1800" b="1"/>
            </a:lvl7pPr>
            <a:lvl8pPr marL="3511159" indent="0">
              <a:buNone/>
              <a:defRPr sz="1800" b="1"/>
            </a:lvl8pPr>
            <a:lvl9pPr marL="401275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5533" y="3160616"/>
            <a:ext cx="3354814" cy="574217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92" y="396808"/>
            <a:ext cx="2497005" cy="16887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416" y="396808"/>
            <a:ext cx="4242931" cy="85059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492" y="2085547"/>
            <a:ext cx="2497005" cy="6817244"/>
          </a:xfrm>
        </p:spPr>
        <p:txBody>
          <a:bodyPr/>
          <a:lstStyle>
            <a:lvl1pPr marL="0" indent="0">
              <a:buNone/>
              <a:defRPr sz="1500"/>
            </a:lvl1pPr>
            <a:lvl2pPr marL="501594" indent="0">
              <a:buNone/>
              <a:defRPr sz="1300"/>
            </a:lvl2pPr>
            <a:lvl3pPr marL="1003188" indent="0">
              <a:buNone/>
              <a:defRPr sz="1100"/>
            </a:lvl3pPr>
            <a:lvl4pPr marL="1504782" indent="0">
              <a:buNone/>
              <a:defRPr sz="1000"/>
            </a:lvl4pPr>
            <a:lvl5pPr marL="2006376" indent="0">
              <a:buNone/>
              <a:defRPr sz="1000"/>
            </a:lvl5pPr>
            <a:lvl6pPr marL="2507971" indent="0">
              <a:buNone/>
              <a:defRPr sz="1000"/>
            </a:lvl6pPr>
            <a:lvl7pPr marL="3009565" indent="0">
              <a:buNone/>
              <a:defRPr sz="1000"/>
            </a:lvl7pPr>
            <a:lvl8pPr marL="3511159" indent="0">
              <a:buNone/>
              <a:defRPr sz="1000"/>
            </a:lvl8pPr>
            <a:lvl9pPr marL="401275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61" y="6976428"/>
            <a:ext cx="4553903" cy="82360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7661" y="890509"/>
            <a:ext cx="4553903" cy="5979795"/>
          </a:xfrm>
        </p:spPr>
        <p:txBody>
          <a:bodyPr/>
          <a:lstStyle>
            <a:lvl1pPr marL="0" indent="0">
              <a:buNone/>
              <a:defRPr sz="3500"/>
            </a:lvl1pPr>
            <a:lvl2pPr marL="501594" indent="0">
              <a:buNone/>
              <a:defRPr sz="3100"/>
            </a:lvl2pPr>
            <a:lvl3pPr marL="1003188" indent="0">
              <a:buNone/>
              <a:defRPr sz="2600"/>
            </a:lvl3pPr>
            <a:lvl4pPr marL="1504782" indent="0">
              <a:buNone/>
              <a:defRPr sz="2200"/>
            </a:lvl4pPr>
            <a:lvl5pPr marL="2006376" indent="0">
              <a:buNone/>
              <a:defRPr sz="2200"/>
            </a:lvl5pPr>
            <a:lvl6pPr marL="2507971" indent="0">
              <a:buNone/>
              <a:defRPr sz="2200"/>
            </a:lvl6pPr>
            <a:lvl7pPr marL="3009565" indent="0">
              <a:buNone/>
              <a:defRPr sz="2200"/>
            </a:lvl7pPr>
            <a:lvl8pPr marL="3511159" indent="0">
              <a:buNone/>
              <a:defRPr sz="2200"/>
            </a:lvl8pPr>
            <a:lvl9pPr marL="4012753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661" y="7800035"/>
            <a:ext cx="4553903" cy="1169658"/>
          </a:xfrm>
        </p:spPr>
        <p:txBody>
          <a:bodyPr/>
          <a:lstStyle>
            <a:lvl1pPr marL="0" indent="0">
              <a:buNone/>
              <a:defRPr sz="1500"/>
            </a:lvl1pPr>
            <a:lvl2pPr marL="501594" indent="0">
              <a:buNone/>
              <a:defRPr sz="1300"/>
            </a:lvl2pPr>
            <a:lvl3pPr marL="1003188" indent="0">
              <a:buNone/>
              <a:defRPr sz="1100"/>
            </a:lvl3pPr>
            <a:lvl4pPr marL="1504782" indent="0">
              <a:buNone/>
              <a:defRPr sz="1000"/>
            </a:lvl4pPr>
            <a:lvl5pPr marL="2006376" indent="0">
              <a:buNone/>
              <a:defRPr sz="1000"/>
            </a:lvl5pPr>
            <a:lvl6pPr marL="2507971" indent="0">
              <a:buNone/>
              <a:defRPr sz="1000"/>
            </a:lvl6pPr>
            <a:lvl7pPr marL="3009565" indent="0">
              <a:buNone/>
              <a:defRPr sz="1000"/>
            </a:lvl7pPr>
            <a:lvl8pPr marL="3511159" indent="0">
              <a:buNone/>
              <a:defRPr sz="1000"/>
            </a:lvl8pPr>
            <a:lvl9pPr marL="401275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492" y="399115"/>
            <a:ext cx="6830854" cy="1661054"/>
          </a:xfrm>
          <a:prstGeom prst="rect">
            <a:avLst/>
          </a:prstGeom>
        </p:spPr>
        <p:txBody>
          <a:bodyPr vert="horz" lIns="100319" tIns="50159" rIns="100319" bIns="5015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92" y="2325478"/>
            <a:ext cx="6830854" cy="6577313"/>
          </a:xfrm>
          <a:prstGeom prst="rect">
            <a:avLst/>
          </a:prstGeom>
        </p:spPr>
        <p:txBody>
          <a:bodyPr vert="horz" lIns="100319" tIns="50159" rIns="100319" bIns="5015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9492" y="9237308"/>
            <a:ext cx="1770962" cy="530614"/>
          </a:xfrm>
          <a:prstGeom prst="rect">
            <a:avLst/>
          </a:prstGeom>
        </p:spPr>
        <p:txBody>
          <a:bodyPr vert="horz" lIns="100319" tIns="50159" rIns="100319" bIns="5015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DE988-2437-4C5B-931B-1AD7262B8CF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3195" y="9237308"/>
            <a:ext cx="2403449" cy="530614"/>
          </a:xfrm>
          <a:prstGeom prst="rect">
            <a:avLst/>
          </a:prstGeom>
        </p:spPr>
        <p:txBody>
          <a:bodyPr vert="horz" lIns="100319" tIns="50159" rIns="100319" bIns="5015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9384" y="9237308"/>
            <a:ext cx="1770962" cy="530614"/>
          </a:xfrm>
          <a:prstGeom prst="rect">
            <a:avLst/>
          </a:prstGeom>
        </p:spPr>
        <p:txBody>
          <a:bodyPr vert="horz" lIns="100319" tIns="50159" rIns="100319" bIns="5015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838B1-40A6-4652-9DA1-E1BB36AF6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3188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196" indent="-376196" algn="l" defTabSz="100318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5090" indent="-313496" algn="l" defTabSz="100318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3985" indent="-250797" algn="l" defTabSz="100318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5579" indent="-250797" algn="l" defTabSz="100318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7174" indent="-250797" algn="l" defTabSz="100318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8768" indent="-250797" algn="l" defTabSz="100318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0362" indent="-250797" algn="l" defTabSz="100318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61956" indent="-250797" algn="l" defTabSz="100318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63550" indent="-250797" algn="l" defTabSz="100318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31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594" algn="l" defTabSz="10031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3188" algn="l" defTabSz="10031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4782" algn="l" defTabSz="10031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6376" algn="l" defTabSz="10031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7971" algn="l" defTabSz="10031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9565" algn="l" defTabSz="10031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11159" algn="l" defTabSz="10031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12753" algn="l" defTabSz="10031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024278" y="382389"/>
            <a:ext cx="5871583" cy="2889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0319" tIns="50159" rIns="100319" bIns="50159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97"/>
              </a:spcAft>
            </a:pPr>
            <a:r>
              <a:rPr lang="en-US" sz="12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500" b="1" dirty="0" smtClean="0">
                <a:latin typeface="Calibri" pitchFamily="34" charset="0"/>
                <a:cs typeface="Arial" pitchFamily="34" charset="0"/>
              </a:rPr>
              <a:t>5.7  DISPLACEMENT GRAPHS FOR TH  CASE DIFFERENT CASES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6631" y="1162738"/>
            <a:ext cx="4174411" cy="30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5989" y="4484847"/>
            <a:ext cx="6830854" cy="301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19" tIns="50159" rIns="100319" bIns="50159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3134963" algn="l"/>
              </a:tabLst>
            </a:pPr>
            <a:r>
              <a:rPr lang="en-GB" sz="13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Fig 5.23 (a) Top displacement (mm) time history for frame resting on fixed base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2300" y="4900110"/>
            <a:ext cx="4058455" cy="305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90321" y="8305271"/>
            <a:ext cx="6324865" cy="805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19" tIns="50159" rIns="100319" bIns="5015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134963" algn="l"/>
              </a:tabLst>
            </a:pPr>
            <a:r>
              <a:rPr lang="en-GB" sz="13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Fig. 5.23 (b) Top displacement (mm) time history for frame resting on isolators of uniform stiffness</a:t>
            </a: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134963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83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2299" y="913580"/>
            <a:ext cx="4153328" cy="3176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90321" y="4329026"/>
            <a:ext cx="6493528" cy="701462"/>
          </a:xfrm>
          <a:prstGeom prst="rect">
            <a:avLst/>
          </a:prstGeom>
        </p:spPr>
        <p:txBody>
          <a:bodyPr wrap="square" lIns="100319" tIns="50159" rIns="100319" bIns="50159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300" dirty="0"/>
              <a:t>Fig. 5.23 (c) Top displacement (mm) time history for frame resting on isolators of randomly different stiffness</a:t>
            </a:r>
            <a:endParaRPr lang="en-US" sz="1300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2299" y="5149268"/>
            <a:ext cx="4153328" cy="3176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843315" y="8388324"/>
            <a:ext cx="6156202" cy="701462"/>
          </a:xfrm>
          <a:prstGeom prst="rect">
            <a:avLst/>
          </a:prstGeom>
        </p:spPr>
        <p:txBody>
          <a:bodyPr wrap="square" lIns="100319" tIns="50159" rIns="100319" bIns="50159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300" dirty="0"/>
              <a:t>Fig. 5.23 (d) Top displacement (mm) time history for frame resting on isolators of different stiffness in proportion to load coming on the column.</a:t>
            </a:r>
            <a:endParaRPr lang="en-US" sz="13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38B1-40A6-4652-9DA1-E1BB36AF6BE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84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104</Words>
  <Application>Microsoft Office PowerPoint</Application>
  <PresentationFormat>Custom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maa</dc:creator>
  <cp:lastModifiedBy>Ashtha</cp:lastModifiedBy>
  <cp:revision>5</cp:revision>
  <dcterms:created xsi:type="dcterms:W3CDTF">2011-03-07T17:28:24Z</dcterms:created>
  <dcterms:modified xsi:type="dcterms:W3CDTF">2011-05-09T11:41:08Z</dcterms:modified>
</cp:coreProperties>
</file>