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10880725" cy="7589838"/>
  <p:notesSz cx="6858000" cy="9144000"/>
  <p:defaultTextStyle>
    <a:defPPr>
      <a:defRPr lang="en-US"/>
    </a:defPPr>
    <a:lvl1pPr marL="0" algn="l" defTabSz="10398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9928" algn="l" defTabSz="10398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9856" algn="l" defTabSz="10398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59784" algn="l" defTabSz="10398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79711" algn="l" defTabSz="10398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99639" algn="l" defTabSz="10398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19567" algn="l" defTabSz="10398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39495" algn="l" defTabSz="10398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59423" algn="l" defTabSz="103985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58" y="-91"/>
      </p:cViewPr>
      <p:guideLst>
        <p:guide orient="horz" pos="2391"/>
        <p:guide pos="342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59F9C-BED5-455B-8961-9568E84089C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1550" y="685800"/>
            <a:ext cx="491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7CDCC-DB47-47A0-8E3C-921C25ABE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055" y="2357770"/>
            <a:ext cx="9248617" cy="16268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2109" y="4300909"/>
            <a:ext cx="7616508" cy="19396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9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9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9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9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9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9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9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9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2764-3AB9-49A0-9BEB-54D2129ADFF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01B1-83E8-4C98-BB2F-20AA2BF3B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2764-3AB9-49A0-9BEB-54D2129ADFF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01B1-83E8-4C98-BB2F-20AA2BF3B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88526" y="303947"/>
            <a:ext cx="2448163" cy="647595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036" y="303947"/>
            <a:ext cx="7163144" cy="64759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2764-3AB9-49A0-9BEB-54D2129ADFF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01B1-83E8-4C98-BB2F-20AA2BF3B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2764-3AB9-49A0-9BEB-54D2129ADFF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01B1-83E8-4C98-BB2F-20AA2BF3B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02" y="4877174"/>
            <a:ext cx="9248617" cy="150742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502" y="3216898"/>
            <a:ext cx="9248617" cy="166027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992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398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97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97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96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95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94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94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2764-3AB9-49A0-9BEB-54D2129ADFF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01B1-83E8-4C98-BB2F-20AA2BF3B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037" y="1770963"/>
            <a:ext cx="4805653" cy="500894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31035" y="1770963"/>
            <a:ext cx="4805653" cy="5008942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2764-3AB9-49A0-9BEB-54D2129ADFF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01B1-83E8-4C98-BB2F-20AA2BF3B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037" y="1698931"/>
            <a:ext cx="4807544" cy="70803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928" indent="0">
              <a:buNone/>
              <a:defRPr sz="2300" b="1"/>
            </a:lvl2pPr>
            <a:lvl3pPr marL="1039856" indent="0">
              <a:buNone/>
              <a:defRPr sz="2000" b="1"/>
            </a:lvl3pPr>
            <a:lvl4pPr marL="1559784" indent="0">
              <a:buNone/>
              <a:defRPr sz="1800" b="1"/>
            </a:lvl4pPr>
            <a:lvl5pPr marL="2079711" indent="0">
              <a:buNone/>
              <a:defRPr sz="1800" b="1"/>
            </a:lvl5pPr>
            <a:lvl6pPr marL="2599639" indent="0">
              <a:buNone/>
              <a:defRPr sz="1800" b="1"/>
            </a:lvl6pPr>
            <a:lvl7pPr marL="3119567" indent="0">
              <a:buNone/>
              <a:defRPr sz="1800" b="1"/>
            </a:lvl7pPr>
            <a:lvl8pPr marL="3639495" indent="0">
              <a:buNone/>
              <a:defRPr sz="1800" b="1"/>
            </a:lvl8pPr>
            <a:lvl9pPr marL="415942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037" y="2406962"/>
            <a:ext cx="4807544" cy="437294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27258" y="1698931"/>
            <a:ext cx="4809432" cy="70803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928" indent="0">
              <a:buNone/>
              <a:defRPr sz="2300" b="1"/>
            </a:lvl2pPr>
            <a:lvl3pPr marL="1039856" indent="0">
              <a:buNone/>
              <a:defRPr sz="2000" b="1"/>
            </a:lvl3pPr>
            <a:lvl4pPr marL="1559784" indent="0">
              <a:buNone/>
              <a:defRPr sz="1800" b="1"/>
            </a:lvl4pPr>
            <a:lvl5pPr marL="2079711" indent="0">
              <a:buNone/>
              <a:defRPr sz="1800" b="1"/>
            </a:lvl5pPr>
            <a:lvl6pPr marL="2599639" indent="0">
              <a:buNone/>
              <a:defRPr sz="1800" b="1"/>
            </a:lvl6pPr>
            <a:lvl7pPr marL="3119567" indent="0">
              <a:buNone/>
              <a:defRPr sz="1800" b="1"/>
            </a:lvl7pPr>
            <a:lvl8pPr marL="3639495" indent="0">
              <a:buNone/>
              <a:defRPr sz="1800" b="1"/>
            </a:lvl8pPr>
            <a:lvl9pPr marL="4159423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27258" y="2406962"/>
            <a:ext cx="4809432" cy="437294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2764-3AB9-49A0-9BEB-54D2129ADFF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01B1-83E8-4C98-BB2F-20AA2BF3B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2764-3AB9-49A0-9BEB-54D2129ADFF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01B1-83E8-4C98-BB2F-20AA2BF3B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2764-3AB9-49A0-9BEB-54D2129ADFF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01B1-83E8-4C98-BB2F-20AA2BF3B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36" y="302188"/>
            <a:ext cx="3579684" cy="128605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061" y="302189"/>
            <a:ext cx="6082628" cy="6477716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4036" y="1588245"/>
            <a:ext cx="3579684" cy="5191661"/>
          </a:xfrm>
        </p:spPr>
        <p:txBody>
          <a:bodyPr/>
          <a:lstStyle>
            <a:lvl1pPr marL="0" indent="0">
              <a:buNone/>
              <a:defRPr sz="1600"/>
            </a:lvl1pPr>
            <a:lvl2pPr marL="519928" indent="0">
              <a:buNone/>
              <a:defRPr sz="1400"/>
            </a:lvl2pPr>
            <a:lvl3pPr marL="1039856" indent="0">
              <a:buNone/>
              <a:defRPr sz="1100"/>
            </a:lvl3pPr>
            <a:lvl4pPr marL="1559784" indent="0">
              <a:buNone/>
              <a:defRPr sz="1000"/>
            </a:lvl4pPr>
            <a:lvl5pPr marL="2079711" indent="0">
              <a:buNone/>
              <a:defRPr sz="1000"/>
            </a:lvl5pPr>
            <a:lvl6pPr marL="2599639" indent="0">
              <a:buNone/>
              <a:defRPr sz="1000"/>
            </a:lvl6pPr>
            <a:lvl7pPr marL="3119567" indent="0">
              <a:buNone/>
              <a:defRPr sz="1000"/>
            </a:lvl7pPr>
            <a:lvl8pPr marL="3639495" indent="0">
              <a:buNone/>
              <a:defRPr sz="1000"/>
            </a:lvl8pPr>
            <a:lvl9pPr marL="415942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2764-3AB9-49A0-9BEB-54D2129ADFF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01B1-83E8-4C98-BB2F-20AA2BF3B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2699" y="5312887"/>
            <a:ext cx="6528435" cy="62721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2699" y="678167"/>
            <a:ext cx="6528435" cy="4553903"/>
          </a:xfrm>
        </p:spPr>
        <p:txBody>
          <a:bodyPr/>
          <a:lstStyle>
            <a:lvl1pPr marL="0" indent="0">
              <a:buNone/>
              <a:defRPr sz="3600"/>
            </a:lvl1pPr>
            <a:lvl2pPr marL="519928" indent="0">
              <a:buNone/>
              <a:defRPr sz="3200"/>
            </a:lvl2pPr>
            <a:lvl3pPr marL="1039856" indent="0">
              <a:buNone/>
              <a:defRPr sz="2700"/>
            </a:lvl3pPr>
            <a:lvl4pPr marL="1559784" indent="0">
              <a:buNone/>
              <a:defRPr sz="2300"/>
            </a:lvl4pPr>
            <a:lvl5pPr marL="2079711" indent="0">
              <a:buNone/>
              <a:defRPr sz="2300"/>
            </a:lvl5pPr>
            <a:lvl6pPr marL="2599639" indent="0">
              <a:buNone/>
              <a:defRPr sz="2300"/>
            </a:lvl6pPr>
            <a:lvl7pPr marL="3119567" indent="0">
              <a:buNone/>
              <a:defRPr sz="2300"/>
            </a:lvl7pPr>
            <a:lvl8pPr marL="3639495" indent="0">
              <a:buNone/>
              <a:defRPr sz="2300"/>
            </a:lvl8pPr>
            <a:lvl9pPr marL="4159423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2699" y="5940104"/>
            <a:ext cx="6528435" cy="890751"/>
          </a:xfrm>
        </p:spPr>
        <p:txBody>
          <a:bodyPr/>
          <a:lstStyle>
            <a:lvl1pPr marL="0" indent="0">
              <a:buNone/>
              <a:defRPr sz="1600"/>
            </a:lvl1pPr>
            <a:lvl2pPr marL="519928" indent="0">
              <a:buNone/>
              <a:defRPr sz="1400"/>
            </a:lvl2pPr>
            <a:lvl3pPr marL="1039856" indent="0">
              <a:buNone/>
              <a:defRPr sz="1100"/>
            </a:lvl3pPr>
            <a:lvl4pPr marL="1559784" indent="0">
              <a:buNone/>
              <a:defRPr sz="1000"/>
            </a:lvl4pPr>
            <a:lvl5pPr marL="2079711" indent="0">
              <a:buNone/>
              <a:defRPr sz="1000"/>
            </a:lvl5pPr>
            <a:lvl6pPr marL="2599639" indent="0">
              <a:buNone/>
              <a:defRPr sz="1000"/>
            </a:lvl6pPr>
            <a:lvl7pPr marL="3119567" indent="0">
              <a:buNone/>
              <a:defRPr sz="1000"/>
            </a:lvl7pPr>
            <a:lvl8pPr marL="3639495" indent="0">
              <a:buNone/>
              <a:defRPr sz="1000"/>
            </a:lvl8pPr>
            <a:lvl9pPr marL="415942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2764-3AB9-49A0-9BEB-54D2129ADFF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01B1-83E8-4C98-BB2F-20AA2BF3B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037" y="303946"/>
            <a:ext cx="9792653" cy="1264973"/>
          </a:xfrm>
          <a:prstGeom prst="rect">
            <a:avLst/>
          </a:prstGeom>
        </p:spPr>
        <p:txBody>
          <a:bodyPr vert="horz" lIns="103986" tIns="51993" rIns="103986" bIns="5199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037" y="1770963"/>
            <a:ext cx="9792653" cy="5008942"/>
          </a:xfrm>
          <a:prstGeom prst="rect">
            <a:avLst/>
          </a:prstGeom>
        </p:spPr>
        <p:txBody>
          <a:bodyPr vert="horz" lIns="103986" tIns="51993" rIns="103986" bIns="5199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036" y="7034657"/>
            <a:ext cx="2538836" cy="404089"/>
          </a:xfrm>
          <a:prstGeom prst="rect">
            <a:avLst/>
          </a:prstGeom>
        </p:spPr>
        <p:txBody>
          <a:bodyPr vert="horz" lIns="103986" tIns="51993" rIns="103986" bIns="5199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52764-3AB9-49A0-9BEB-54D2129ADFF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17582" y="7034657"/>
            <a:ext cx="3445563" cy="404089"/>
          </a:xfrm>
          <a:prstGeom prst="rect">
            <a:avLst/>
          </a:prstGeom>
        </p:spPr>
        <p:txBody>
          <a:bodyPr vert="horz" lIns="103986" tIns="51993" rIns="103986" bIns="5199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7853" y="7034657"/>
            <a:ext cx="2538836" cy="404089"/>
          </a:xfrm>
          <a:prstGeom prst="rect">
            <a:avLst/>
          </a:prstGeom>
        </p:spPr>
        <p:txBody>
          <a:bodyPr vert="horz" lIns="103986" tIns="51993" rIns="103986" bIns="5199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F01B1-83E8-4C98-BB2F-20AA2BF3B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398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9946" indent="-389946" algn="l" defTabSz="1039856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4883" indent="-324955" algn="l" defTabSz="10398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9820" indent="-259964" algn="l" defTabSz="10398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9747" indent="-259964" algn="l" defTabSz="10398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9675" indent="-259964" algn="l" defTabSz="10398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9603" indent="-259964" algn="l" defTabSz="10398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9531" indent="-259964" algn="l" defTabSz="10398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9459" indent="-259964" algn="l" defTabSz="10398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9387" indent="-259964" algn="l" defTabSz="10398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98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928" algn="l" defTabSz="10398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9856" algn="l" defTabSz="10398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9784" algn="l" defTabSz="10398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9711" algn="l" defTabSz="10398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9639" algn="l" defTabSz="10398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9567" algn="l" defTabSz="10398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9495" algn="l" defTabSz="10398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9423" algn="l" defTabSz="1039856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985160" y="255588"/>
            <a:ext cx="8700347" cy="3286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5.6 B.M.DIAGRAM COMPARISION OF RSP &amp; Time History Cases of Fixed of 4, 6 &amp; 9 Storey Buildings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85159" y="670720"/>
            <a:ext cx="92230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Bending moment variations</a:t>
            </a:r>
            <a:r>
              <a:rPr lang="en-GB" sz="1200" dirty="0"/>
              <a:t> for fixed frame is as shown in fig. 5.4 (a) &amp; (b) for response spectrum &amp; time history analysis respectively. The values of maximum bending moments (obtained from analysis results for the structure using SAP) are given in Table 5.7 (page 53) </a:t>
            </a:r>
            <a:endParaRPr lang="en-US" sz="1200" dirty="0"/>
          </a:p>
        </p:txBody>
      </p:sp>
      <p:pic>
        <p:nvPicPr>
          <p:cNvPr id="6" name="Picture 5"/>
          <p:cNvPicPr/>
          <p:nvPr/>
        </p:nvPicPr>
        <p:blipFill>
          <a:blip r:embed="rId2">
            <a:lum bright="-32000" contrast="51000"/>
          </a:blip>
          <a:srcRect l="11719" t="20833" r="32813" b="25000"/>
          <a:stretch>
            <a:fillRect/>
          </a:stretch>
        </p:blipFill>
        <p:spPr bwMode="auto">
          <a:xfrm>
            <a:off x="672514" y="1280319"/>
            <a:ext cx="4142557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/>
          <p:cNvPicPr/>
          <p:nvPr/>
        </p:nvPicPr>
        <p:blipFill>
          <a:blip r:embed="rId3">
            <a:lum bright="-31000" contrast="50000"/>
          </a:blip>
          <a:srcRect l="17969" t="22917" r="30469" b="22917"/>
          <a:stretch>
            <a:fillRect/>
          </a:stretch>
        </p:blipFill>
        <p:spPr bwMode="auto">
          <a:xfrm>
            <a:off x="5518524" y="1204119"/>
            <a:ext cx="4220718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72514" y="5928519"/>
            <a:ext cx="4155583" cy="298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B.M.DIAGRAM FOR 4 STOREY FIXED BASE BUILDING [RSP]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5753008" y="5928519"/>
            <a:ext cx="4092077" cy="298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B.M.DIAGRAM FOR 4 STOREY FIXED BASE BUILDING [TH]</a:t>
            </a:r>
            <a:endParaRPr kumimoji="0" lang="en-US" sz="11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893232" y="6309519"/>
            <a:ext cx="807668" cy="298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Fig 5.20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01B1-83E8-4C98-BB2F-20AA2BF3BCA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80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lum bright="-32000" contrast="50000"/>
          </a:blip>
          <a:srcRect l="10937" t="14583" r="39063" b="12500"/>
          <a:stretch>
            <a:fillRect/>
          </a:stretch>
        </p:blipFill>
        <p:spPr bwMode="auto">
          <a:xfrm>
            <a:off x="828836" y="1204120"/>
            <a:ext cx="4455203" cy="3870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/>
          <p:nvPr/>
        </p:nvPicPr>
        <p:blipFill>
          <a:blip r:embed="rId3">
            <a:lum bright="-34000" contrast="51000"/>
          </a:blip>
          <a:srcRect l="18750" t="11458" r="19531" b="3125"/>
          <a:stretch>
            <a:fillRect/>
          </a:stretch>
        </p:blipFill>
        <p:spPr bwMode="auto">
          <a:xfrm>
            <a:off x="5831169" y="1280320"/>
            <a:ext cx="4689687" cy="3868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94352" y="5166519"/>
            <a:ext cx="4777619" cy="2651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B.M.DIAGRAM FOR 6 STOREY FIXED BASE BUILDING [RSP]</a:t>
            </a:r>
            <a:endParaRPr kumimoji="0" lang="en-US" sz="11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909331" y="5166519"/>
            <a:ext cx="4591985" cy="2651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B.M.DIAGRAM FOR 6 STOREY FIXED BASE BUILDING [TH]</a:t>
            </a:r>
            <a:endParaRPr kumimoji="0" lang="en-US" sz="11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00324" y="5680075"/>
            <a:ext cx="893971" cy="3508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Fig 5.21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01B1-83E8-4C98-BB2F-20AA2BF3BCA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81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lum bright="-32000" contrast="51000"/>
          </a:blip>
          <a:srcRect l="14844" t="14583" r="41406" b="6250"/>
          <a:stretch>
            <a:fillRect/>
          </a:stretch>
        </p:blipFill>
        <p:spPr bwMode="auto">
          <a:xfrm>
            <a:off x="516191" y="975519"/>
            <a:ext cx="484601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/>
          <p:nvPr/>
        </p:nvPicPr>
        <p:blipFill>
          <a:blip r:embed="rId3">
            <a:lum bright="-31000" contrast="50000"/>
          </a:blip>
          <a:srcRect l="22656" t="13542" r="39063" b="8333"/>
          <a:stretch>
            <a:fillRect/>
          </a:stretch>
        </p:blipFill>
        <p:spPr bwMode="auto">
          <a:xfrm>
            <a:off x="5440362" y="1051719"/>
            <a:ext cx="4689687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72514" y="6004719"/>
            <a:ext cx="4417750" cy="382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B.M.DIAGRAM FOR 9 STOREY FIXED BASE BUILDING [RSP]</a:t>
            </a:r>
            <a:endParaRPr kumimoji="0" lang="en-US" sz="11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596685" y="6004719"/>
            <a:ext cx="4582215" cy="382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B.M.DIAGRAM FOR 9 STOREY FIXED BASE BUILDING [TH]</a:t>
            </a:r>
            <a:endParaRPr kumimoji="0" lang="en-US" sz="11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373562" y="6614319"/>
            <a:ext cx="859777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Fig 5.22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01B1-83E8-4C98-BB2F-20AA2BF3BCA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82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147</Words>
  <Application>Microsoft Office PowerPoint</Application>
  <PresentationFormat>Custom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maa</dc:creator>
  <cp:lastModifiedBy>Ashtha</cp:lastModifiedBy>
  <cp:revision>7</cp:revision>
  <dcterms:created xsi:type="dcterms:W3CDTF">2011-03-07T17:03:28Z</dcterms:created>
  <dcterms:modified xsi:type="dcterms:W3CDTF">2011-05-09T11:40:24Z</dcterms:modified>
</cp:coreProperties>
</file>